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8" r:id="rId11"/>
    <p:sldId id="266" r:id="rId12"/>
    <p:sldId id="267" r:id="rId13"/>
    <p:sldId id="269" r:id="rId14"/>
    <p:sldId id="270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72" y="204"/>
      </p:cViewPr>
      <p:guideLst>
        <p:guide orient="horz" pos="2981"/>
        <p:guide orient="horz" pos="259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125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30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31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275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140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67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248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887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30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497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464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CF246-813D-4F60-BC1A-FECADDB8B67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09048-BB35-487E-858E-31F5A3D1C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248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microsoft.com/office/2007/relationships/hdphoto" Target="../media/hdphoto4.wdp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2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5.wdp"/><Relationship Id="rId5" Type="http://schemas.openxmlformats.org/officeDocument/2006/relationships/image" Target="../media/image14.png"/><Relationship Id="rId15" Type="http://schemas.openxmlformats.org/officeDocument/2006/relationships/image" Target="../media/image23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9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0.png"/><Relationship Id="rId10" Type="http://schemas.openxmlformats.org/officeDocument/2006/relationships/image" Target="../media/image32.png"/><Relationship Id="rId4" Type="http://schemas.microsoft.com/office/2007/relationships/hdphoto" Target="../media/hdphoto5.wdp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9.png"/><Relationship Id="rId7" Type="http://schemas.openxmlformats.org/officeDocument/2006/relationships/image" Target="../media/image3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35.png"/><Relationship Id="rId4" Type="http://schemas.microsoft.com/office/2007/relationships/hdphoto" Target="../media/hdphoto5.wdp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microsoft.com/office/2007/relationships/hdphoto" Target="../media/hdphoto7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microsoft.com/office/2007/relationships/hdphoto" Target="../media/hdphoto10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8.jpeg"/><Relationship Id="rId5" Type="http://schemas.openxmlformats.org/officeDocument/2006/relationships/hyperlink" Target="http://ru.wikipedia.org/wiki/%D0%A4%D0%B0%D0%B9%D0%BB:Belka_and_Strelka.Space_Dogs.Real-i.jpg" TargetMode="External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4.wdp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2595274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Сказал "поехали" Гагарин,</a:t>
            </a:r>
          </a:p>
          <a:p>
            <a:r>
              <a:rPr lang="ru-RU" sz="2000" dirty="0"/>
              <a:t>Ракета в космос понеслась.</a:t>
            </a:r>
          </a:p>
          <a:p>
            <a:r>
              <a:rPr lang="ru-RU" sz="2000" dirty="0"/>
              <a:t>Вот это был рисковый парень!</a:t>
            </a:r>
          </a:p>
          <a:p>
            <a:r>
              <a:rPr lang="ru-RU" sz="2000" dirty="0"/>
              <a:t>С тех пор эпоха началась.</a:t>
            </a:r>
          </a:p>
          <a:p>
            <a:r>
              <a:rPr lang="ru-RU" sz="2000" dirty="0"/>
              <a:t>Эпоха странствий и </a:t>
            </a:r>
            <a:r>
              <a:rPr lang="ru-RU" sz="2000" dirty="0" smtClean="0"/>
              <a:t>открытий</a:t>
            </a:r>
            <a:r>
              <a:rPr lang="en-US" sz="2000" dirty="0" smtClean="0"/>
              <a:t>…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5" r="4785"/>
          <a:stretch/>
        </p:blipFill>
        <p:spPr bwMode="auto">
          <a:xfrm>
            <a:off x="376221" y="400679"/>
            <a:ext cx="4070195" cy="4331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4583711" y="287301"/>
            <a:ext cx="44605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Движение искусственных спутников</a:t>
            </a:r>
            <a:endParaRPr lang="ru-RU" sz="40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86328" y="4226490"/>
            <a:ext cx="27821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Махмуд Отар-Мухтаров</a:t>
            </a:r>
          </a:p>
        </p:txBody>
      </p:sp>
    </p:spTree>
    <p:extLst>
      <p:ext uri="{BB962C8B-B14F-4D97-AF65-F5344CB8AC3E}">
        <p14:creationId xmlns:p14="http://schemas.microsoft.com/office/powerpoint/2010/main" val="96141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8758" y="2151058"/>
            <a:ext cx="3372655" cy="83099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Равномерное движение</a:t>
            </a:r>
            <a:endParaRPr lang="en-US" sz="2400" dirty="0" smtClean="0">
              <a:solidFill>
                <a:schemeClr val="tx2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тела по окружности</a:t>
            </a:r>
            <a:endParaRPr lang="ru-RU" sz="24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535760" y="420363"/>
                <a:ext cx="2280945" cy="132299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none" rtlCol="0">
                <a:spAutoFit/>
              </a:bodyPr>
              <a:lstStyle/>
              <a:p>
                <a:pPr algn="ctr"/>
                <a:endParaRPr lang="en-US" sz="1000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ru-RU" sz="2000" dirty="0" smtClean="0">
                    <a:solidFill>
                      <a:prstClr val="black"/>
                    </a:solidFill>
                  </a:rPr>
                  <a:t>Линейная скорость</a:t>
                </a:r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ru-RU" sz="1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760" y="420363"/>
                <a:ext cx="2280945" cy="1322991"/>
              </a:xfrm>
              <a:prstGeom prst="rect">
                <a:avLst/>
              </a:prstGeom>
              <a:blipFill rotWithShape="1">
                <a:blip r:embed="rId2"/>
                <a:stretch>
                  <a:fillRect l="-2674" r="-21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313233" y="420363"/>
                <a:ext cx="2290320" cy="131683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000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ru-RU" sz="2000" dirty="0" smtClean="0">
                    <a:solidFill>
                      <a:prstClr val="black"/>
                    </a:solidFill>
                  </a:rPr>
                  <a:t>Угловая скорость</a:t>
                </a:r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l-GR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𝜑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endParaRPr lang="ru-RU" sz="1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3233" y="420363"/>
                <a:ext cx="2290320" cy="131683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7401" y="2071118"/>
                <a:ext cx="2288832" cy="954044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 smtClean="0">
                    <a:solidFill>
                      <a:prstClr val="black"/>
                    </a:solidFill>
                  </a:rPr>
                  <a:t>Период вращения</a:t>
                </a:r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𝑇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401" y="2071118"/>
                <a:ext cx="2288832" cy="954044"/>
              </a:xfrm>
              <a:prstGeom prst="rect">
                <a:avLst/>
              </a:prstGeom>
              <a:blipFill rotWithShape="1">
                <a:blip r:embed="rId4"/>
                <a:stretch>
                  <a:fillRect t="-32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458393" y="2046720"/>
                <a:ext cx="2290320" cy="100283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 smtClean="0">
                    <a:solidFill>
                      <a:prstClr val="black"/>
                    </a:solidFill>
                  </a:rPr>
                  <a:t>Частота вращения</a:t>
                </a:r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𝑁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393" y="2046720"/>
                <a:ext cx="2290320" cy="1002839"/>
              </a:xfrm>
              <a:prstGeom prst="rect">
                <a:avLst/>
              </a:prstGeom>
              <a:blipFill rotWithShape="1">
                <a:blip r:embed="rId5"/>
                <a:stretch>
                  <a:fillRect t="-30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313234" y="3391021"/>
                <a:ext cx="2290320" cy="132343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 err="1" smtClean="0">
                    <a:solidFill>
                      <a:prstClr val="black"/>
                    </a:solidFill>
                  </a:rPr>
                  <a:t>Центростреми</a:t>
                </a:r>
                <a:r>
                  <a:rPr lang="ru-RU" sz="2000" dirty="0" smtClean="0">
                    <a:solidFill>
                      <a:prstClr val="black"/>
                    </a:solidFill>
                  </a:rPr>
                  <a:t>-тельное</a:t>
                </a:r>
                <a:r>
                  <a:rPr lang="en-US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ru-RU" sz="2000" dirty="0" smtClean="0">
                    <a:solidFill>
                      <a:prstClr val="black"/>
                    </a:solidFill>
                  </a:rPr>
                  <a:t>ускорение</a:t>
                </a:r>
                <a:r>
                  <a:rPr lang="en-US" sz="2000" dirty="0" smtClean="0">
                    <a:solidFill>
                      <a:prstClr val="black"/>
                    </a:solidFill>
                  </a:rPr>
                  <a:t> </a:t>
                </a:r>
                <a:endParaRPr lang="ru-RU" sz="2000" dirty="0" smtClean="0">
                  <a:solidFill>
                    <a:prstClr val="black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𝑎</m:t>
                      </m:r>
                      <m:r>
                        <a:rPr lang="ru-RU" sz="2000" b="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ц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3234" y="3391021"/>
                <a:ext cx="2290320" cy="1323439"/>
              </a:xfrm>
              <a:prstGeom prst="rect">
                <a:avLst/>
              </a:prstGeom>
              <a:blipFill rotWithShape="1">
                <a:blip r:embed="rId6"/>
                <a:stretch>
                  <a:fillRect l="-1867" t="-2304" r="-16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535760" y="3392238"/>
                <a:ext cx="2290320" cy="1321003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000" dirty="0" smtClean="0"/>
              </a:p>
              <a:p>
                <a:pPr algn="ctr"/>
                <a:r>
                  <a:rPr lang="ru-RU" sz="2000" dirty="0" smtClean="0"/>
                  <a:t>Угол поворота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𝜑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sz="2000" dirty="0" smtClean="0"/>
              </a:p>
              <a:p>
                <a:endParaRPr lang="ru-RU" sz="1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760" y="3392238"/>
                <a:ext cx="2290320" cy="132100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651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7" grpId="0" animBg="1"/>
      <p:bldP spid="21" grpId="0" animBg="1"/>
      <p:bldP spid="26" grpId="0" animBg="1"/>
      <p:bldP spid="30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5" r="99651">
                        <a14:foregroundMark x1="42932" y1="37634" x2="8028" y2="93907"/>
                        <a14:foregroundMark x1="21815" y1="61290" x2="21815" y2="61290"/>
                        <a14:foregroundMark x1="14311" y1="73477" x2="13264" y2="75627"/>
                        <a14:foregroundMark x1="27574" y1="54480" x2="3490" y2="90681"/>
                        <a14:foregroundMark x1="2094" y1="79928" x2="4188" y2="96416"/>
                        <a14:foregroundMark x1="11344" y1="96774" x2="40489" y2="56631"/>
                        <a14:foregroundMark x1="22862" y1="64158" x2="27225" y2="60573"/>
                        <a14:foregroundMark x1="23909" y1="95699" x2="86736" y2="64875"/>
                        <a14:foregroundMark x1="47469" y1="92473" x2="92845" y2="84946"/>
                        <a14:foregroundMark x1="96335" y1="65233" x2="74346" y2="46237"/>
                        <a14:foregroundMark x1="65445" y1="40502" x2="34904" y2="77061"/>
                        <a14:foregroundMark x1="49564" y1="69892" x2="49564" y2="69892"/>
                        <a14:foregroundMark x1="49564" y1="69534" x2="53229" y2="66308"/>
                        <a14:foregroundMark x1="8726" y1="70609" x2="10820" y2="68817"/>
                        <a14:foregroundMark x1="14311" y1="63799" x2="22339" y2="50538"/>
                        <a14:foregroundMark x1="26876" y1="50538" x2="36475" y2="34050"/>
                        <a14:foregroundMark x1="40838" y1="26165" x2="48866" y2="12186"/>
                        <a14:backgroundMark x1="8202" y1="60215" x2="11867" y2="7527"/>
                        <a14:backgroundMark x1="19603" y1="23469" x2="19603" y2="23469"/>
                        <a14:backgroundMark x1="24566" y1="18367" x2="24566" y2="18367"/>
                        <a14:backgroundMark x1="19603" y1="15816" x2="46650" y2="6122"/>
                        <a14:backgroundMark x1="48883" y1="6633" x2="74442" y2="16327"/>
                        <a14:backgroundMark x1="80893" y1="28061" x2="95037" y2="44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111" r="34778" b="52490"/>
          <a:stretch/>
        </p:blipFill>
        <p:spPr bwMode="auto">
          <a:xfrm>
            <a:off x="6085410" y="1005551"/>
            <a:ext cx="1170682" cy="964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95" t="14000" r="25764" b="10184"/>
          <a:stretch/>
        </p:blipFill>
        <p:spPr>
          <a:xfrm>
            <a:off x="5554967" y="1432637"/>
            <a:ext cx="2231571" cy="22642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298" y="1097915"/>
            <a:ext cx="176907" cy="185927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1163"/>
            <a:ext cx="3555227" cy="367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297" y="1097915"/>
            <a:ext cx="176907" cy="1859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298" y="1097915"/>
            <a:ext cx="176907" cy="1859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48064" y="42999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28250" y="4084499"/>
            <a:ext cx="2521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 Исаак Ньютон</a:t>
            </a:r>
          </a:p>
          <a:p>
            <a:pPr algn="ctr"/>
            <a:r>
              <a:rPr lang="ru-RU" sz="1600" dirty="0" smtClean="0"/>
              <a:t>04. 01. 1643 </a:t>
            </a:r>
            <a:r>
              <a:rPr lang="ru-RU" sz="1600" dirty="0"/>
              <a:t>— </a:t>
            </a:r>
            <a:r>
              <a:rPr lang="ru-RU" sz="1600" dirty="0" smtClean="0"/>
              <a:t>31. 03. 1727</a:t>
            </a:r>
            <a:endParaRPr lang="ru-RU" sz="1600" dirty="0"/>
          </a:p>
        </p:txBody>
      </p:sp>
      <p:sp>
        <p:nvSpPr>
          <p:cNvPr id="4" name="Овал 3"/>
          <p:cNvSpPr/>
          <p:nvPr/>
        </p:nvSpPr>
        <p:spPr>
          <a:xfrm>
            <a:off x="5355309" y="1190878"/>
            <a:ext cx="2643939" cy="271579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16041" y="4133403"/>
            <a:ext cx="324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Искусственный спутник Земли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17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62 L 0.01406 0.00123 L 0.02274 0.00524 L 0.03212 0.0108 L 0.04149 0.0179 L 0.05052 0.02747 L 0.06024 0.0395 L 0.06823 0.05308 L 0.07587 0.06852 L 0.08108 0.08426 L 0.08663 0.10802 L 0.08906 0.12314 L 0.09028 0.13611 " pathEditMode="relative" rAng="0" ptsTypes="AAAAAAAAAAAAA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4" y="6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45679E-6 L 0.0184 0.00185 L 0.03455 0.00771 L 0.05295 0.01728 L 0.07101 0.03364 L 0.08819 0.05432 L 0.10434 0.08055 L 0.11458 0.10895 L 0.12379 0.14691 L 0.12882 0.17993 L 0.12969 0.22777 L 0.12639 0.25802 L 0.11823 0.28796 L 0.11406 0.30401 " pathEditMode="relative" rAng="0" ptsTypes="AAAAAAAAAAAAAA">
                                      <p:cBhvr>
                                        <p:cTn id="3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1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path" presetSubtype="0" accel="35000" decel="37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62 C 0.08038 -0.00062 0.14618 0.11725 0.14618 0.2635 C 0.14618 0.40944 0.08038 0.52793 -0.00017 0.52793 C -0.08108 0.52793 -0.14653 0.40944 -0.14653 0.2635 C -0.14653 0.11725 -0.08108 -0.00062 -0.00017 -0.00062 Z " pathEditMode="relative" rAng="0" ptsTypes="fffff">
                                      <p:cBhvr>
                                        <p:cTn id="51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path" presetSubtype="0" accel="21538" decel="2153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062 C 0.07969 -0.00062 0.14514 0.11725 0.14514 0.26319 C 0.14514 0.40913 0.07969 0.52731 -0.00018 0.52731 C -0.07969 0.52731 -0.14427 0.40913 -0.14427 0.26319 C -0.14427 0.11725 -0.07969 -0.00062 -0.00018 -0.00062 Z " pathEditMode="relative" rAng="0" ptsTypes="fffff">
                                      <p:cBhvr>
                                        <p:cTn id="57" dur="3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26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path" presetSubtype="0" accel="21538" decel="2153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62 C 0.07934 -0.00062 0.14445 0.11725 0.14445 0.26319 C 0.14445 0.40913 0.07934 0.52731 -0.00017 0.52731 C -0.07951 0.52731 -0.14392 0.40913 -0.14392 0.26319 C -0.14392 0.11725 -0.07951 -0.00062 -0.00017 -0.00062 Z " pathEditMode="relative" rAng="0" ptsTypes="fffff">
                                      <p:cBhvr>
                                        <p:cTn id="63" dur="3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6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38" l="50" r="98000">
                        <a14:foregroundMark x1="27050" y1="65214" x2="3900" y2="85527"/>
                        <a14:foregroundMark x1="21100" y1="68091" x2="32150" y2="61203"/>
                        <a14:foregroundMark x1="25700" y1="61465" x2="28300" y2="67829"/>
                        <a14:foregroundMark x1="28600" y1="68352" x2="28600" y2="68352"/>
                        <a14:foregroundMark x1="25400" y1="61203" x2="25400" y2="61203"/>
                        <a14:foregroundMark x1="75000" y1="25806" x2="91850" y2="12467"/>
                        <a14:foregroundMark x1="75000" y1="22058" x2="81250" y2="24760"/>
                        <a14:foregroundMark x1="19850" y1="4446" x2="46100" y2="41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771" y="729839"/>
            <a:ext cx="1141011" cy="654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589651" y="2588737"/>
            <a:ext cx="417646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Первая космическая скорость </a:t>
            </a:r>
            <a:r>
              <a:rPr lang="ru-RU" dirty="0"/>
              <a:t>для данной планеты — это скорость, которую надо сообщить телу при запуске, чтобы оно стало спутником планеты и при этом двигалось по круговой орбите вблизи ее поверхности.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148064" y="440302"/>
                <a:ext cx="9893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𝑎</m:t>
                      </m:r>
                      <m:r>
                        <a:rPr lang="ru-RU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ц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440302"/>
                <a:ext cx="989309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236296" y="430878"/>
                <a:ext cx="91794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30878"/>
                <a:ext cx="917944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Стрелка вправо 10"/>
          <p:cNvSpPr/>
          <p:nvPr/>
        </p:nvSpPr>
        <p:spPr>
          <a:xfrm>
            <a:off x="6515048" y="646072"/>
            <a:ext cx="413792" cy="323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179858" y="1403770"/>
                <a:ext cx="1066639" cy="3703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𝑔𝑟</m:t>
                          </m:r>
                        </m:e>
                      </m:rad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858" y="1403770"/>
                <a:ext cx="1066639" cy="370358"/>
              </a:xfrm>
              <a:prstGeom prst="rect">
                <a:avLst/>
              </a:prstGeom>
              <a:blipFill rotWithShape="1">
                <a:blip r:embed="rId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Скругленный прямоугольник 19"/>
          <p:cNvSpPr/>
          <p:nvPr/>
        </p:nvSpPr>
        <p:spPr>
          <a:xfrm>
            <a:off x="6158615" y="1384209"/>
            <a:ext cx="1147898" cy="44730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6528322" y="2065362"/>
            <a:ext cx="360041" cy="4736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7" t="5974" r="9618" b="7965"/>
          <a:stretch/>
        </p:blipFill>
        <p:spPr>
          <a:xfrm>
            <a:off x="1907704" y="2065362"/>
            <a:ext cx="973078" cy="10127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394243" y="1432977"/>
                <a:ext cx="3826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243" y="1432977"/>
                <a:ext cx="382604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Прямая со стрелкой 25"/>
          <p:cNvCxnSpPr/>
          <p:nvPr/>
        </p:nvCxnSpPr>
        <p:spPr>
          <a:xfrm>
            <a:off x="2400718" y="1454152"/>
            <a:ext cx="0" cy="4568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7" t="5974" r="9618" b="7965"/>
          <a:stretch/>
        </p:blipFill>
        <p:spPr>
          <a:xfrm>
            <a:off x="1254295" y="2643758"/>
            <a:ext cx="1861166" cy="1937089"/>
          </a:xfrm>
          <a:prstGeom prst="rect">
            <a:avLst/>
          </a:prstGeom>
        </p:spPr>
      </p:pic>
      <p:sp>
        <p:nvSpPr>
          <p:cNvPr id="30" name="Дуга 29"/>
          <p:cNvSpPr/>
          <p:nvPr/>
        </p:nvSpPr>
        <p:spPr>
          <a:xfrm>
            <a:off x="-1074926" y="1036467"/>
            <a:ext cx="6192936" cy="4968552"/>
          </a:xfrm>
          <a:prstGeom prst="arc">
            <a:avLst>
              <a:gd name="adj1" fmla="val 14409104"/>
              <a:gd name="adj2" fmla="val 19505688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9538" l="50" r="98000">
                        <a14:foregroundMark x1="27050" y1="65214" x2="3900" y2="85527"/>
                        <a14:foregroundMark x1="21100" y1="68091" x2="32150" y2="61203"/>
                        <a14:foregroundMark x1="25700" y1="61465" x2="28300" y2="67829"/>
                        <a14:foregroundMark x1="28600" y1="68352" x2="28600" y2="68352"/>
                        <a14:foregroundMark x1="25400" y1="61203" x2="25400" y2="61203"/>
                        <a14:foregroundMark x1="75000" y1="25806" x2="91850" y2="12467"/>
                        <a14:foregroundMark x1="75000" y1="22058" x2="81250" y2="24760"/>
                        <a14:foregroundMark x1="19850" y1="4446" x2="46100" y2="41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1163"/>
            <a:ext cx="2099884" cy="120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Прямая со стрелкой 31"/>
          <p:cNvCxnSpPr/>
          <p:nvPr/>
        </p:nvCxnSpPr>
        <p:spPr>
          <a:xfrm>
            <a:off x="2123728" y="1024886"/>
            <a:ext cx="1088214" cy="231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987824" y="667135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667135"/>
                <a:ext cx="358560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22951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Прямая соединительная линия 33"/>
          <p:cNvCxnSpPr/>
          <p:nvPr/>
        </p:nvCxnSpPr>
        <p:spPr>
          <a:xfrm flipH="1">
            <a:off x="2771800" y="1419622"/>
            <a:ext cx="864096" cy="1584176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2123728" y="1024886"/>
            <a:ext cx="0" cy="7547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482783" y="1342833"/>
                <a:ext cx="640945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latin typeface="Cambria Math"/>
                        </a:rPr>
                        <m:t>тяж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783" y="1342833"/>
                <a:ext cx="640945" cy="402931"/>
              </a:xfrm>
              <a:prstGeom prst="rect">
                <a:avLst/>
              </a:prstGeom>
              <a:blipFill rotWithShape="1">
                <a:blip r:embed="rId13"/>
                <a:stretch>
                  <a:fillRect t="-212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 rot="17939519">
            <a:off x="2368472" y="1947146"/>
            <a:ext cx="1423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 ÷ 400 </a:t>
            </a:r>
            <a:r>
              <a:rPr lang="ru-RU" dirty="0" smtClean="0"/>
              <a:t>км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004901" y="2603688"/>
            <a:ext cx="3434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Первая космическая скорость</a:t>
            </a:r>
            <a:endParaRPr lang="ru-RU" sz="2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530559" y="488297"/>
                <a:ext cx="1271438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m:rPr>
                          <m:sty m:val="p"/>
                        </m:rPr>
                        <a:rPr lang="en-US" b="0" i="0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I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𝑔𝑅</m:t>
                          </m:r>
                          <m:r>
                            <a:rPr lang="ru-RU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з</m:t>
                          </m:r>
                        </m:e>
                      </m:rad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0559" y="488297"/>
                <a:ext cx="1271438" cy="427746"/>
              </a:xfrm>
              <a:prstGeom prst="rect">
                <a:avLst/>
              </a:prstGeom>
              <a:blipFill rotWithShape="1">
                <a:blip r:embed="rId1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572250" y="492362"/>
                <a:ext cx="26048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0" dirty="0" smtClean="0"/>
                  <a:t>Если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h</m:t>
                    </m:r>
                    <m:r>
                      <a:rPr lang="en-US" sz="2000" b="0" i="1" smtClean="0">
                        <a:latin typeface="Cambria Math"/>
                      </a:rPr>
                      <m:t>≪</m:t>
                    </m:r>
                    <m:r>
                      <a:rPr lang="en-US" sz="2000" b="0" i="1" smtClean="0">
                        <a:latin typeface="Cambria Math"/>
                      </a:rPr>
                      <m:t>𝑅</m:t>
                    </m:r>
                    <m:r>
                      <a:rPr lang="ru-RU" sz="2000" b="0" i="1" baseline="-25000" smtClean="0">
                        <a:latin typeface="Cambria Math"/>
                      </a:rPr>
                      <m:t>з</m:t>
                    </m:r>
                    <m:r>
                      <a:rPr lang="ru-RU" sz="20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sz="2000" dirty="0" smtClean="0"/>
                  <a:t> то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𝑟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𝑅</m:t>
                    </m:r>
                    <m:r>
                      <a:rPr lang="ru-RU" sz="2000" b="0" i="1" baseline="-25000" smtClean="0">
                        <a:latin typeface="Cambria Math"/>
                      </a:rPr>
                      <m:t>з</m:t>
                    </m:r>
                  </m:oMath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250" y="492362"/>
                <a:ext cx="2604816" cy="400110"/>
              </a:xfrm>
              <a:prstGeom prst="rect">
                <a:avLst/>
              </a:prstGeom>
              <a:blipFill rotWithShape="1">
                <a:blip r:embed="rId15"/>
                <a:stretch>
                  <a:fillRect l="-2342" t="-7692" b="-276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Стрелка вправо 44"/>
          <p:cNvSpPr/>
          <p:nvPr/>
        </p:nvSpPr>
        <p:spPr>
          <a:xfrm>
            <a:off x="7172893" y="569496"/>
            <a:ext cx="354562" cy="2458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7626093" y="511868"/>
            <a:ext cx="1080369" cy="4041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549882" y="1098909"/>
                <a:ext cx="1386020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𝑔</m:t>
                      </m:r>
                      <m:r>
                        <a:rPr lang="en-US" b="0" i="1" smtClean="0">
                          <a:latin typeface="Cambria Math"/>
                        </a:rPr>
                        <m:t>=9.8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ru-RU" b="0" i="1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9882" y="1098909"/>
                <a:ext cx="1386020" cy="56477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784863" y="1196628"/>
                <a:ext cx="293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</m:t>
                      </m:r>
                      <m:r>
                        <a:rPr lang="ru-RU" b="0" i="1" baseline="-25000" smtClean="0">
                          <a:latin typeface="Cambria Math"/>
                        </a:rPr>
                        <m:t>з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ru-RU" b="0" i="1" smtClean="0">
                          <a:latin typeface="Cambria Math"/>
                        </a:rPr>
                        <m:t>6400 км=6.4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ru-RU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 м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863" y="1196628"/>
                <a:ext cx="2938560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Левая фигурная скобка 48"/>
          <p:cNvSpPr/>
          <p:nvPr/>
        </p:nvSpPr>
        <p:spPr>
          <a:xfrm rot="16200000">
            <a:off x="6539743" y="-390364"/>
            <a:ext cx="215899" cy="4108085"/>
          </a:xfrm>
          <a:prstGeom prst="leftBrace">
            <a:avLst>
              <a:gd name="adj1" fmla="val 87498"/>
              <a:gd name="adj2" fmla="val 49654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614129" y="1883703"/>
                <a:ext cx="3998146" cy="656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m:rPr>
                          <m:sty m:val="p"/>
                        </m:rPr>
                        <a:rPr lang="en-US" b="0" i="0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I</m:t>
                      </m:r>
                      <m:r>
                        <a:rPr lang="en-US" b="0" i="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9.8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ru-RU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м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ru-RU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с</m:t>
                                  </m:r>
                                </m:e>
                                <m:sup>
                                  <m:r>
                                    <a:rPr lang="ru-RU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6.4∙</m:t>
                          </m:r>
                          <m:sSup>
                            <m:sSupPr>
                              <m:ctrlPr>
                                <a:rPr lang="ru-RU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 м</m:t>
                          </m:r>
                        </m:e>
                      </m:rad>
                      <m:r>
                        <a:rPr lang="ru-RU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7.9∙</m:t>
                      </m:r>
                      <m:sSup>
                        <m:sSupPr>
                          <m:ctrlP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f>
                        <m:fPr>
                          <m:ctrlP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м</m:t>
                          </m:r>
                        </m:num>
                        <m:den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129" y="1883703"/>
                <a:ext cx="3998146" cy="656013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372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25 0.0145 C 0.0974 0.0145 0.16858 0.13858 0.16858 0.29444 C 0.16858 0.44845 0.0974 0.57438 0.01025 0.57438 C -0.07673 0.57438 -0.14635 0.44845 -0.14635 0.29444 C -0.14635 0.13858 -0.07673 0.0145 0.01025 0.0145 Z " pathEditMode="relative" rAng="0" ptsTypes="fffff">
                                      <p:cBhvr>
                                        <p:cTn id="21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279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5" grpId="0"/>
      <p:bldP spid="5" grpId="1"/>
      <p:bldP spid="11" grpId="0" animBg="1"/>
      <p:bldP spid="11" grpId="1" animBg="1"/>
      <p:bldP spid="19" grpId="0"/>
      <p:bldP spid="19" grpId="1"/>
      <p:bldP spid="20" grpId="0" animBg="1"/>
      <p:bldP spid="20" grpId="1" animBg="1"/>
      <p:bldP spid="21" grpId="0" animBg="1"/>
      <p:bldP spid="21" grpId="1" animBg="1"/>
      <p:bldP spid="23" grpId="0"/>
      <p:bldP spid="23" grpId="1"/>
      <p:bldP spid="23" grpId="2"/>
      <p:bldP spid="30" grpId="0" animBg="1"/>
      <p:bldP spid="33" grpId="0"/>
      <p:bldP spid="36" grpId="0"/>
      <p:bldP spid="37" grpId="0"/>
      <p:bldP spid="27" grpId="0"/>
      <p:bldP spid="27" grpId="1"/>
      <p:bldP spid="43" grpId="0"/>
      <p:bldP spid="44" grpId="0"/>
      <p:bldP spid="45" grpId="0" animBg="1"/>
      <p:bldP spid="46" grpId="0" animBg="1"/>
      <p:bldP spid="47" grpId="0"/>
      <p:bldP spid="48" grpId="0"/>
      <p:bldP spid="49" grpId="0" animBg="1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22" y="2211710"/>
            <a:ext cx="3248812" cy="2476683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уга 3"/>
          <p:cNvSpPr/>
          <p:nvPr/>
        </p:nvSpPr>
        <p:spPr>
          <a:xfrm>
            <a:off x="-1074926" y="1036467"/>
            <a:ext cx="6192936" cy="4968552"/>
          </a:xfrm>
          <a:prstGeom prst="arc">
            <a:avLst>
              <a:gd name="adj1" fmla="val 14409104"/>
              <a:gd name="adj2" fmla="val 19505688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538" l="50" r="98000">
                        <a14:foregroundMark x1="27050" y1="65214" x2="3900" y2="85527"/>
                        <a14:foregroundMark x1="21100" y1="68091" x2="32150" y2="61203"/>
                        <a14:foregroundMark x1="25700" y1="61465" x2="28300" y2="67829"/>
                        <a14:foregroundMark x1="28600" y1="68352" x2="28600" y2="68352"/>
                        <a14:foregroundMark x1="25400" y1="61203" x2="25400" y2="61203"/>
                        <a14:foregroundMark x1="75000" y1="25806" x2="91850" y2="12467"/>
                        <a14:foregroundMark x1="75000" y1="22058" x2="81250" y2="24760"/>
                        <a14:foregroundMark x1="19850" y1="4446" x2="46100" y2="41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1163"/>
            <a:ext cx="2099884" cy="120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2115634" y="1024886"/>
            <a:ext cx="1088214" cy="231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87824" y="667135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667135"/>
                <a:ext cx="358560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22951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единительная линия 7"/>
          <p:cNvCxnSpPr/>
          <p:nvPr/>
        </p:nvCxnSpPr>
        <p:spPr>
          <a:xfrm flipH="1">
            <a:off x="2771800" y="1419622"/>
            <a:ext cx="864096" cy="1584176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123728" y="1024886"/>
            <a:ext cx="0" cy="7547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482783" y="1342833"/>
                <a:ext cx="599267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latin typeface="Cambria Math"/>
                        </a:rPr>
                        <m:t>тяг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783" y="1342833"/>
                <a:ext cx="599267" cy="402931"/>
              </a:xfrm>
              <a:prstGeom prst="rect">
                <a:avLst/>
              </a:prstGeom>
              <a:blipFill rotWithShape="1">
                <a:blip r:embed="rId6"/>
                <a:stretch>
                  <a:fillRect t="-21212" r="-50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17939519">
                <a:off x="2802934" y="2027044"/>
                <a:ext cx="3697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939519">
                <a:off x="2802934" y="2027044"/>
                <a:ext cx="36978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572000" y="422071"/>
                <a:ext cx="3616439" cy="704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𝑚𝑎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/>
                        </a:rPr>
                        <m:t> ⇒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𝑅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𝐺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𝑚𝑀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𝑅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h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22071"/>
                <a:ext cx="3616439" cy="7042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968870" y="1354661"/>
                <a:ext cx="1490088" cy="910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m:rPr>
                          <m:sty m:val="p"/>
                        </m:rPr>
                        <a:rPr lang="en-US" b="0" i="0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I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𝐺𝑀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𝑅</m:t>
                              </m:r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870" y="1354661"/>
                <a:ext cx="1490088" cy="91069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Скругленный прямоугольник 23"/>
          <p:cNvSpPr/>
          <p:nvPr/>
        </p:nvSpPr>
        <p:spPr>
          <a:xfrm>
            <a:off x="5968870" y="1354661"/>
            <a:ext cx="1490088" cy="91069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72000" y="2571750"/>
                <a:ext cx="3707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Clr>
                    <a:srgbClr val="009644"/>
                  </a:buClr>
                  <a:buFontTx/>
                  <a:buChar char="►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US" dirty="0" smtClean="0"/>
                  <a:t> — </a:t>
                </a:r>
                <a:r>
                  <a:rPr lang="ru-RU" dirty="0" smtClean="0"/>
                  <a:t>гравитационная постоянная</a:t>
                </a:r>
                <a:endParaRPr lang="ru-RU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571750"/>
                <a:ext cx="3707618" cy="369332"/>
              </a:xfrm>
              <a:prstGeom prst="rect">
                <a:avLst/>
              </a:prstGeom>
              <a:blipFill rotWithShape="1">
                <a:blip r:embed="rId10"/>
                <a:stretch>
                  <a:fillRect l="-987" t="-8333" r="-658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572000" y="3050001"/>
                <a:ext cx="2443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Clr>
                    <a:srgbClr val="009644"/>
                  </a:buClr>
                  <a:buFontTx/>
                  <a:buChar char="►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𝑀</m:t>
                    </m:r>
                  </m:oMath>
                </a14:m>
                <a:r>
                  <a:rPr lang="en-US" dirty="0" smtClean="0"/>
                  <a:t> — </a:t>
                </a:r>
                <a:r>
                  <a:rPr lang="ru-RU" dirty="0" smtClean="0"/>
                  <a:t>масса планеты</a:t>
                </a:r>
                <a:endParaRPr lang="ru-RU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050001"/>
                <a:ext cx="2443618" cy="369332"/>
              </a:xfrm>
              <a:prstGeom prst="rect">
                <a:avLst/>
              </a:prstGeom>
              <a:blipFill rotWithShape="1">
                <a:blip r:embed="rId11"/>
                <a:stretch>
                  <a:fillRect l="-1496" t="-8197" r="-124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572000" y="3524209"/>
                <a:ext cx="25107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Clr>
                    <a:srgbClr val="009644"/>
                  </a:buClr>
                  <a:buFontTx/>
                  <a:buChar char="►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𝑅</m:t>
                    </m:r>
                  </m:oMath>
                </a14:m>
                <a:r>
                  <a:rPr lang="en-US" dirty="0" smtClean="0"/>
                  <a:t> — </a:t>
                </a:r>
                <a:r>
                  <a:rPr lang="ru-RU" dirty="0" smtClean="0"/>
                  <a:t>радиус планеты</a:t>
                </a:r>
                <a:endParaRPr lang="ru-RU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524209"/>
                <a:ext cx="2510752" cy="369332"/>
              </a:xfrm>
              <a:prstGeom prst="rect">
                <a:avLst/>
              </a:prstGeom>
              <a:blipFill rotWithShape="1">
                <a:blip r:embed="rId12"/>
                <a:stretch>
                  <a:fillRect l="-1456" t="-8197" r="-121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955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6" grpId="0"/>
      <p:bldP spid="17" grpId="0"/>
      <p:bldP spid="20" grpId="0"/>
      <p:bldP spid="21" grpId="0"/>
      <p:bldP spid="24" grpId="0" animBg="1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7" t="5974" r="9618" b="7965"/>
          <a:stretch/>
        </p:blipFill>
        <p:spPr>
          <a:xfrm>
            <a:off x="3635896" y="1570148"/>
            <a:ext cx="1861166" cy="1937089"/>
          </a:xfrm>
          <a:prstGeom prst="rect">
            <a:avLst/>
          </a:prstGeom>
        </p:spPr>
      </p:pic>
      <p:sp>
        <p:nvSpPr>
          <p:cNvPr id="13" name="Дуга 12"/>
          <p:cNvSpPr/>
          <p:nvPr/>
        </p:nvSpPr>
        <p:spPr>
          <a:xfrm rot="15326327">
            <a:off x="1053881" y="324690"/>
            <a:ext cx="6192936" cy="4968552"/>
          </a:xfrm>
          <a:prstGeom prst="arc">
            <a:avLst>
              <a:gd name="adj1" fmla="val 14312187"/>
              <a:gd name="adj2" fmla="val 20309720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538" l="50" r="98000">
                        <a14:foregroundMark x1="27050" y1="65214" x2="3900" y2="85527"/>
                        <a14:foregroundMark x1="21100" y1="68091" x2="32150" y2="61203"/>
                        <a14:foregroundMark x1="25700" y1="61465" x2="28300" y2="67829"/>
                        <a14:foregroundMark x1="28600" y1="68352" x2="28600" y2="68352"/>
                        <a14:foregroundMark x1="25400" y1="61203" x2="25400" y2="61203"/>
                        <a14:foregroundMark x1="75000" y1="25806" x2="91850" y2="12467"/>
                        <a14:foregroundMark x1="75000" y1="22058" x2="81250" y2="24760"/>
                        <a14:foregroundMark x1="19850" y1="4446" x2="46100" y2="41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16"/>
          <a:stretch/>
        </p:blipFill>
        <p:spPr bwMode="auto">
          <a:xfrm rot="19554505">
            <a:off x="642413" y="1426019"/>
            <a:ext cx="1933667" cy="120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376499" y="216936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 </a:t>
            </a:r>
            <a:r>
              <a:rPr lang="ru-RU" dirty="0" smtClean="0"/>
              <a:t>км</a:t>
            </a:r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1609246" y="2538692"/>
            <a:ext cx="2098658" cy="0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Дуга 17"/>
          <p:cNvSpPr/>
          <p:nvPr/>
        </p:nvSpPr>
        <p:spPr>
          <a:xfrm rot="5400000">
            <a:off x="1943584" y="-119584"/>
            <a:ext cx="6192936" cy="4968552"/>
          </a:xfrm>
          <a:prstGeom prst="arc">
            <a:avLst>
              <a:gd name="adj1" fmla="val 13508825"/>
              <a:gd name="adj2" fmla="val 19505688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38" l="50" r="98000">
                        <a14:foregroundMark x1="27050" y1="65214" x2="3900" y2="85527"/>
                        <a14:foregroundMark x1="21100" y1="68091" x2="32150" y2="61203"/>
                        <a14:foregroundMark x1="25700" y1="61465" x2="28300" y2="67829"/>
                        <a14:foregroundMark x1="28600" y1="68352" x2="28600" y2="68352"/>
                        <a14:foregroundMark x1="25400" y1="61203" x2="25400" y2="61203"/>
                        <a14:foregroundMark x1="75000" y1="25806" x2="91850" y2="12467"/>
                        <a14:foregroundMark x1="75000" y1="22058" x2="81250" y2="24760"/>
                        <a14:foregroundMark x1="19850" y1="4446" x2="46100" y2="41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66590">
            <a:off x="6606811" y="974926"/>
            <a:ext cx="1453028" cy="83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009181" y="215535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r>
              <a:rPr lang="en-US" dirty="0" smtClean="0"/>
              <a:t>00 </a:t>
            </a:r>
            <a:r>
              <a:rPr lang="ru-RU" dirty="0" smtClean="0"/>
              <a:t>км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072505" y="3852633"/>
                <a:ext cx="1459502" cy="619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000" b="0" i="1" smtClean="0">
                          <a:latin typeface="Cambria Math"/>
                        </a:rPr>
                        <m:t>=7.8 </m:t>
                      </m:r>
                      <m:f>
                        <m:fPr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</a:rPr>
                            <m:t>км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2505" y="3852633"/>
                <a:ext cx="1459502" cy="61972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635734" y="3852633"/>
                <a:ext cx="1459502" cy="619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000" b="0" i="1" smtClean="0">
                          <a:latin typeface="Cambria Math"/>
                        </a:rPr>
                        <m:t>=7.6 </m:t>
                      </m:r>
                      <m:f>
                        <m:fPr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</a:rPr>
                            <m:t>км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5734" y="3852633"/>
                <a:ext cx="1459502" cy="61972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Прямая соединительная линия 21"/>
          <p:cNvCxnSpPr/>
          <p:nvPr/>
        </p:nvCxnSpPr>
        <p:spPr>
          <a:xfrm flipH="1">
            <a:off x="5425671" y="2524684"/>
            <a:ext cx="2098658" cy="0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87253" y="3776345"/>
                <a:ext cx="587019" cy="63357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m:rPr>
                          <m:sty m:val="p"/>
                        </m:rPr>
                        <a:rPr lang="en-US" sz="3600" b="0" i="0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I</m:t>
                      </m:r>
                    </m:oMath>
                  </m:oMathPara>
                </a14:m>
                <a:endParaRPr lang="ru-RU" baseline="-25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253" y="3776345"/>
                <a:ext cx="587019" cy="63357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Штриховая стрелка вправо 4"/>
          <p:cNvSpPr/>
          <p:nvPr/>
        </p:nvSpPr>
        <p:spPr>
          <a:xfrm>
            <a:off x="4911598" y="3915072"/>
            <a:ext cx="724136" cy="494844"/>
          </a:xfrm>
          <a:prstGeom prst="strip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триховая стрелка вправо 22"/>
          <p:cNvSpPr/>
          <p:nvPr/>
        </p:nvSpPr>
        <p:spPr>
          <a:xfrm flipH="1">
            <a:off x="3523061" y="3915072"/>
            <a:ext cx="724136" cy="494844"/>
          </a:xfrm>
          <a:prstGeom prst="strip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10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8" grpId="0" animBg="1"/>
      <p:bldP spid="20" grpId="0"/>
      <p:bldP spid="30" grpId="0"/>
      <p:bldP spid="31" grpId="0"/>
      <p:bldP spid="4" grpId="0"/>
      <p:bldP spid="5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543642" y="0"/>
            <a:ext cx="4600358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7" t="5974" r="9618" b="7965"/>
          <a:stretch/>
        </p:blipFill>
        <p:spPr>
          <a:xfrm>
            <a:off x="1865054" y="1337945"/>
            <a:ext cx="1028115" cy="1070056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690206" y="967841"/>
            <a:ext cx="1440160" cy="2327572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612046" y="967841"/>
            <a:ext cx="1584176" cy="3096344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0264" y="3632137"/>
            <a:ext cx="860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эллипс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36739" y="2424924"/>
                <a:ext cx="1334789" cy="565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&gt;7.9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км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739" y="2424924"/>
                <a:ext cx="1334789" cy="56515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Овал 7"/>
          <p:cNvSpPr/>
          <p:nvPr/>
        </p:nvSpPr>
        <p:spPr>
          <a:xfrm>
            <a:off x="1071986" y="607801"/>
            <a:ext cx="2664296" cy="4104456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67337" y="3249853"/>
                <a:ext cx="1558439" cy="5669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m:rPr>
                          <m:sty m:val="p"/>
                        </m:rPr>
                        <a:rPr lang="en-US" b="0" i="0" baseline="-25000" smtClean="0">
                          <a:latin typeface="Cambria Math"/>
                          <a:ea typeface="Cambria Math"/>
                        </a:rPr>
                        <m:t>II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=11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км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337" y="3249853"/>
                <a:ext cx="1558439" cy="56695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4" y="798854"/>
            <a:ext cx="365395" cy="3677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5" y="798854"/>
            <a:ext cx="365395" cy="3677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412" y="431117"/>
            <a:ext cx="365395" cy="367737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31" b="100000" l="7913" r="94041">
                        <a14:backgroundMark x1="84125" y1="26373" x2="90727" y2="37824"/>
                        <a14:backgroundMark x1="9446" y1="58316" x2="9446" y2="58316"/>
                        <a14:backgroundMark x1="26212" y1="86244" x2="26212" y2="86244"/>
                        <a14:backgroundMark x1="29006" y1="87591" x2="22651" y2="833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65" y="1301099"/>
            <a:ext cx="1233891" cy="12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44008" y="435364"/>
            <a:ext cx="4031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Вторая космическая скорость</a:t>
            </a:r>
            <a:endParaRPr lang="ru-RU" sz="24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749855" y="1098868"/>
                <a:ext cx="1820114" cy="539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m:rPr>
                          <m:sty m:val="p"/>
                        </m:rPr>
                        <a:rPr lang="en-US" sz="2400" b="0" i="0" baseline="-25000" smtClean="0">
                          <a:latin typeface="Cambria Math"/>
                          <a:ea typeface="Cambria Math"/>
                        </a:rPr>
                        <m:t>II</m:t>
                      </m:r>
                      <m:r>
                        <a:rPr lang="en-US" sz="2400" b="0" i="0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𝑔𝑅</m:t>
                          </m:r>
                          <m:r>
                            <a:rPr lang="ru-RU" sz="2400" b="0" i="1" baseline="-25000" smtClean="0">
                              <a:latin typeface="Cambria Math"/>
                              <a:ea typeface="Cambria Math"/>
                            </a:rPr>
                            <m:t>з</m:t>
                          </m:r>
                        </m:e>
                      </m:rad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855" y="1098868"/>
                <a:ext cx="1820114" cy="53957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Скругленный прямоугольник 13"/>
          <p:cNvSpPr/>
          <p:nvPr/>
        </p:nvSpPr>
        <p:spPr>
          <a:xfrm>
            <a:off x="5831819" y="1087225"/>
            <a:ext cx="1692509" cy="5512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43642" y="2065595"/>
                <a:ext cx="4268861" cy="7186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m:rPr>
                          <m:sty m:val="p"/>
                        </m:rPr>
                        <a:rPr lang="en-US" sz="2000" b="0" i="0" baseline="-25000" smtClean="0">
                          <a:latin typeface="Cambria Math"/>
                          <a:ea typeface="Cambria Math"/>
                        </a:rPr>
                        <m:t>II</m:t>
                      </m:r>
                      <m:r>
                        <a:rPr lang="en-US" sz="2000" b="0" i="0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2∙</m:t>
                          </m:r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9.8 </m:t>
                          </m:r>
                          <m:f>
                            <m:fPr>
                              <m:ctrlP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м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ru-RU" sz="2000" b="0" i="1" smtClean="0">
                                      <a:latin typeface="Cambria Math"/>
                                      <a:ea typeface="Cambria Math"/>
                                    </a:rPr>
                                    <m:t>с</m:t>
                                  </m:r>
                                </m:e>
                                <m:sup>
                                  <m:r>
                                    <a:rPr lang="ru-RU" sz="20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∙6.4∙</m:t>
                          </m:r>
                          <m:sSup>
                            <m:sSupPr>
                              <m:ctrlP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rad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≈11.2</m:t>
                      </m:r>
                      <m:f>
                        <m:fPr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км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642" y="2065595"/>
                <a:ext cx="4268861" cy="71865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4653841" y="2990079"/>
            <a:ext cx="40484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Тело </a:t>
            </a:r>
            <a:r>
              <a:rPr lang="ru-RU" sz="2000" dirty="0"/>
              <a:t>преодолевает притяжение к Земле и уходит в космическое пространство, становясь спутником Солнца</a:t>
            </a:r>
          </a:p>
        </p:txBody>
      </p:sp>
    </p:spTree>
    <p:extLst>
      <p:ext uri="{BB962C8B-B14F-4D97-AF65-F5344CB8AC3E}">
        <p14:creationId xmlns:p14="http://schemas.microsoft.com/office/powerpoint/2010/main" val="42264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8895E-6 C 0.04322 -3.78895E-6 0.07881 0.09905 0.07881 0.22216 C 0.07881 0.34527 0.04322 0.44493 4.72222E-6 0.44493 C -0.04341 0.44493 -0.07865 0.34527 -0.07865 0.22216 C -0.07865 0.09905 -0.04341 -3.78895E-6 4.72222E-6 -3.78895E-6 Z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4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8895E-6 C 0.04809 -3.78895E-6 0.08767 0.1336 0.08767 0.29929 C 0.08767 0.46498 0.04809 0.59889 4.16667E-6 0.59889 C -0.04827 0.59889 -0.08733 0.46498 -0.08733 0.29929 C -0.08733 0.1336 -0.04827 -3.78895E-6 4.16667E-6 -3.78895E-6 Z " pathEditMode="relative" rAng="0" ptsTypes="fffff">
                                      <p:cBhvr>
                                        <p:cTn id="32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992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40975E-6 C 0.08021 2.40975E-6 0.14636 0.17865 0.14636 0.40018 C 0.14636 0.62141 0.08021 0.80037 -3.05556E-6 0.80037 C -0.07986 0.80037 -0.14514 0.62141 -0.14514 0.40018 C -0.14514 0.17865 -0.07986 2.40975E-6 -3.05556E-6 2.40975E-6 Z " pathEditMode="relative" rAng="0" ptsTypes="fffff">
                                      <p:cBhvr>
                                        <p:cTn id="91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40019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4" grpId="0"/>
      <p:bldP spid="4" grpId="1"/>
      <p:bldP spid="6" grpId="0"/>
      <p:bldP spid="6" grpId="1"/>
      <p:bldP spid="8" grpId="0" animBg="1"/>
      <p:bldP spid="9" grpId="0"/>
      <p:bldP spid="10" grpId="0"/>
      <p:bldP spid="13" grpId="0"/>
      <p:bldP spid="14" grpId="0" animBg="1"/>
      <p:bldP spid="17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938" y="411163"/>
            <a:ext cx="2953285" cy="397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4658" y="3977395"/>
            <a:ext cx="25218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Константин Циолковский</a:t>
            </a:r>
          </a:p>
          <a:p>
            <a:pPr algn="ctr"/>
            <a:r>
              <a:rPr lang="ru-RU" sz="1600" dirty="0" smtClean="0"/>
              <a:t>17. 09. 1857 — 19. 09. 1935</a:t>
            </a:r>
            <a:endParaRPr lang="ru-RU" sz="1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942" y="409221"/>
            <a:ext cx="5012771" cy="403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367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43642" y="0"/>
            <a:ext cx="4600358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27">
                        <a14:foregroundMark x1="13115" y1="7667" x2="13115" y2="7667"/>
                        <a14:foregroundMark x1="15437" y1="8000" x2="15437" y2="8000"/>
                        <a14:foregroundMark x1="77186" y1="73667" x2="77186" y2="73667"/>
                        <a14:foregroundMark x1="78962" y1="69833" x2="78962" y2="69833"/>
                        <a14:foregroundMark x1="79781" y1="68000" x2="79781" y2="68000"/>
                        <a14:foregroundMark x1="78552" y1="71833" x2="78552" y2="71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71550"/>
            <a:ext cx="3888432" cy="318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43642" y="483518"/>
            <a:ext cx="41822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Первый в мире ИСЗ запущен в СССР 4 октября 1957 </a:t>
            </a:r>
            <a:r>
              <a:rPr lang="ru-RU" sz="2800" dirty="0" smtClean="0">
                <a:solidFill>
                  <a:schemeClr val="tx2"/>
                </a:solidFill>
              </a:rPr>
              <a:t>года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69583" y="4155926"/>
            <a:ext cx="1560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 </a:t>
            </a:r>
            <a:r>
              <a:rPr lang="ru-RU" sz="2400" dirty="0" smtClean="0"/>
              <a:t>Спутник-1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43642" y="2058143"/>
            <a:ext cx="41822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Шар </a:t>
            </a:r>
            <a:r>
              <a:rPr lang="ru-RU" sz="2800" dirty="0"/>
              <a:t>диаметром 58 см и массой 83,6 кг </a:t>
            </a:r>
          </a:p>
        </p:txBody>
      </p:sp>
    </p:spTree>
    <p:extLst>
      <p:ext uri="{BB962C8B-B14F-4D97-AF65-F5344CB8AC3E}">
        <p14:creationId xmlns:p14="http://schemas.microsoft.com/office/powerpoint/2010/main" val="21944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3" name="Picture 5" descr="D:\РАЗНЫЕ КАРТИНКИ\открытки\день космонавтики\лайка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" y="1095341"/>
            <a:ext cx="4073070" cy="2929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4" name="Picture 14" descr="Belka_and_Strelka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95341"/>
            <a:ext cx="4032697" cy="2929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33275" y="414413"/>
            <a:ext cx="31970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3 ноября 1957 года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50303" y="4125317"/>
            <a:ext cx="1963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Собака </a:t>
            </a:r>
            <a:r>
              <a:rPr lang="ru-RU" sz="2400" dirty="0"/>
              <a:t>Лайка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88837" y="411163"/>
            <a:ext cx="32870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19 августа 1960 года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49852" y="4125317"/>
            <a:ext cx="3365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Собаки Белка </a:t>
            </a:r>
            <a:r>
              <a:rPr lang="ru-RU" sz="2400" dirty="0"/>
              <a:t>и Стрелка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8069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8" r="16375"/>
          <a:stretch/>
        </p:blipFill>
        <p:spPr bwMode="auto">
          <a:xfrm>
            <a:off x="395288" y="428895"/>
            <a:ext cx="3312616" cy="3778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7440" y="4220744"/>
            <a:ext cx="28083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Юрий Алексеевич Гагарин</a:t>
            </a:r>
          </a:p>
          <a:p>
            <a:pPr algn="ctr"/>
            <a:r>
              <a:rPr lang="ru-RU" sz="1600" dirty="0" smtClean="0"/>
              <a:t>9. 03. 1934 </a:t>
            </a:r>
            <a:r>
              <a:rPr lang="ru-RU" sz="1600" dirty="0"/>
              <a:t>— </a:t>
            </a:r>
            <a:r>
              <a:rPr lang="ru-RU" sz="1600" dirty="0" smtClean="0"/>
              <a:t>27. 03. </a:t>
            </a:r>
            <a:r>
              <a:rPr lang="ru-RU" sz="1600" dirty="0"/>
              <a:t>1968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92080" y="413318"/>
            <a:ext cx="2517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12 апреля 1961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1520291"/>
            <a:ext cx="4608761" cy="2686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88986" y="936538"/>
            <a:ext cx="3410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Корабль-спутник Восток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0844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571998" y="0"/>
            <a:ext cx="457200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798450" y="2715766"/>
            <a:ext cx="38263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Тело, преодолевает </a:t>
            </a:r>
            <a:r>
              <a:rPr lang="ru-RU" sz="2000" dirty="0"/>
              <a:t>притяжение Солнца и в результате </a:t>
            </a:r>
            <a:r>
              <a:rPr lang="ru-RU" sz="2000" dirty="0" smtClean="0"/>
              <a:t>уходит </a:t>
            </a:r>
            <a:r>
              <a:rPr lang="ru-RU" sz="2000" dirty="0"/>
              <a:t>за пределы Солнечной системы в межзвёздное пространство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55"/>
          <a:stretch/>
        </p:blipFill>
        <p:spPr bwMode="auto">
          <a:xfrm>
            <a:off x="395288" y="987573"/>
            <a:ext cx="4032697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973608" y="1635646"/>
                <a:ext cx="3476080" cy="7251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16.6 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км</m:t>
                          </m:r>
                        </m:num>
                        <m:den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с</m:t>
                          </m:r>
                        </m:den>
                      </m:f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ru-RU" sz="2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m:rPr>
                          <m:sty m:val="p"/>
                        </m:rPr>
                        <a:rPr lang="en-US" sz="2400" b="0" i="0" baseline="-2500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III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72.8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км</m:t>
                          </m:r>
                        </m:num>
                        <m:den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608" y="1635646"/>
                <a:ext cx="3476080" cy="72519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Прямоугольник 16"/>
          <p:cNvSpPr/>
          <p:nvPr/>
        </p:nvSpPr>
        <p:spPr>
          <a:xfrm>
            <a:off x="4724452" y="510519"/>
            <a:ext cx="39897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Третья космическая скорость </a:t>
            </a:r>
          </a:p>
        </p:txBody>
      </p:sp>
    </p:spTree>
    <p:extLst>
      <p:ext uri="{BB962C8B-B14F-4D97-AF65-F5344CB8AC3E}">
        <p14:creationId xmlns:p14="http://schemas.microsoft.com/office/powerpoint/2010/main" val="285054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572000" y="456460"/>
            <a:ext cx="4176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Четвёртая космическая </a:t>
            </a:r>
            <a:r>
              <a:rPr lang="ru-RU" sz="2800" dirty="0" smtClean="0">
                <a:solidFill>
                  <a:schemeClr val="tx2"/>
                </a:solidFill>
              </a:rPr>
              <a:t>скорость</a:t>
            </a:r>
            <a:endParaRPr lang="ru-RU" sz="28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5661009" y="1563638"/>
                <a:ext cx="1998689" cy="725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m:rPr>
                          <m:sty m:val="p"/>
                        </m:rPr>
                        <a:rPr lang="en-US" sz="2400" b="0" i="0" baseline="-25000" smtClean="0">
                          <a:latin typeface="Cambria Math"/>
                          <a:ea typeface="Cambria Math"/>
                        </a:rPr>
                        <m:t>IV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≈550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км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009" y="1563638"/>
                <a:ext cx="1998689" cy="72519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4581381" y="2591848"/>
            <a:ext cx="41579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Минимально </a:t>
            </a:r>
            <a:r>
              <a:rPr lang="ru-RU" sz="2000" dirty="0"/>
              <a:t>необходимая скорость тела, позволяющая преодолеть притяжение галактики Млечный Путь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5753761" y="3795886"/>
                <a:ext cx="1999715" cy="725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400" i="1" baseline="-25000" smtClean="0">
                          <a:latin typeface="Cambria Math"/>
                          <a:ea typeface="Cambria Math"/>
                        </a:rPr>
                        <m:t>⊙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220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км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761" y="3795886"/>
                <a:ext cx="1999715" cy="72519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78" y="376884"/>
            <a:ext cx="4182414" cy="4355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23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3745" y="920582"/>
            <a:ext cx="8209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8000"/>
              </a:buClr>
              <a:buFont typeface="Wingdings" pitchFamily="2" charset="2"/>
              <a:buChar char="Ø"/>
            </a:pPr>
            <a:r>
              <a:rPr lang="ru-RU" sz="2400" dirty="0">
                <a:solidFill>
                  <a:schemeClr val="tx2"/>
                </a:solidFill>
              </a:rPr>
              <a:t>Искусственный спутник Земли </a:t>
            </a:r>
            <a:r>
              <a:rPr lang="ru-RU" sz="2400" dirty="0"/>
              <a:t>(ИСЗ) — космический аппарат, вращающийся вокруг Земли по геоцентрической орбите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2233" y="2120911"/>
            <a:ext cx="83534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9900"/>
              </a:buClr>
              <a:buFont typeface="Wingdings" pitchFamily="2" charset="2"/>
              <a:buChar char="Ø"/>
            </a:pPr>
            <a:r>
              <a:rPr lang="ru-RU" sz="2400" dirty="0"/>
              <a:t>Для движения по орбите вокруг Земли аппарат должен иметь начальную скорость, равную или большую </a:t>
            </a:r>
            <a:r>
              <a:rPr lang="ru-RU" sz="2400" dirty="0">
                <a:solidFill>
                  <a:schemeClr val="tx2"/>
                </a:solidFill>
              </a:rPr>
              <a:t>первой космической скорости</a:t>
            </a:r>
            <a:r>
              <a:rPr lang="ru-RU" sz="2400" dirty="0"/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84814" y="327684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Главные выводы:</a:t>
            </a:r>
            <a:endParaRPr lang="ru-RU" sz="32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321612" y="3346032"/>
                <a:ext cx="8353425" cy="14013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Clr>
                    <a:srgbClr val="008000"/>
                  </a:buClr>
                  <a:buFont typeface="Wingdings" pitchFamily="2" charset="2"/>
                  <a:buChar char="Ø"/>
                </a:pPr>
                <a:r>
                  <a:rPr lang="ru-RU" sz="2400" dirty="0" smtClean="0"/>
                  <a:t>Если телу сообщить скорость, порядка 11.2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0" i="1" smtClean="0">
                            <a:latin typeface="Cambria Math"/>
                          </a:rPr>
                          <m:t>км</m:t>
                        </m:r>
                      </m:num>
                      <m:den>
                        <m:r>
                          <a:rPr lang="ru-RU" sz="2800" b="0" i="1" smtClean="0">
                            <a:latin typeface="Cambria Math"/>
                          </a:rPr>
                          <m:t>с</m:t>
                        </m:r>
                      </m:den>
                    </m:f>
                  </m:oMath>
                </a14:m>
                <a:r>
                  <a:rPr lang="ru-RU" sz="2400" dirty="0" smtClean="0"/>
                  <a:t> (</a:t>
                </a:r>
                <a:r>
                  <a:rPr lang="ru-RU" sz="2400" dirty="0" smtClean="0">
                    <a:solidFill>
                      <a:schemeClr val="tx2"/>
                    </a:solidFill>
                  </a:rPr>
                  <a:t>вторую космическую скорость</a:t>
                </a:r>
                <a:r>
                  <a:rPr lang="ru-RU" sz="2400" dirty="0" smtClean="0"/>
                  <a:t>), </a:t>
                </a:r>
                <a:r>
                  <a:rPr lang="ru-RU" sz="2400" dirty="0"/>
                  <a:t>то тело покинет околоземную орбиту и станет спутником Солнца.</a:t>
                </a:r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12" y="3346032"/>
                <a:ext cx="8353425" cy="1401346"/>
              </a:xfrm>
              <a:prstGeom prst="rect">
                <a:avLst/>
              </a:prstGeom>
              <a:blipFill rotWithShape="1">
                <a:blip r:embed="rId2"/>
                <a:stretch>
                  <a:fillRect l="-1022" b="-86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12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601</Words>
  <Application>Microsoft Office PowerPoint</Application>
  <PresentationFormat>Экран (16:9)</PresentationFormat>
  <Paragraphs>85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 &amp; SanBuild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53</cp:revision>
  <dcterms:created xsi:type="dcterms:W3CDTF">2013-10-23T12:13:14Z</dcterms:created>
  <dcterms:modified xsi:type="dcterms:W3CDTF">2013-10-29T10:24:01Z</dcterms:modified>
</cp:coreProperties>
</file>